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0"/>
  </p:notesMasterIdLst>
  <p:sldIdLst>
    <p:sldId id="266" r:id="rId2"/>
    <p:sldId id="270" r:id="rId3"/>
    <p:sldId id="259" r:id="rId4"/>
    <p:sldId id="289" r:id="rId5"/>
    <p:sldId id="297" r:id="rId6"/>
    <p:sldId id="296" r:id="rId7"/>
    <p:sldId id="290" r:id="rId8"/>
    <p:sldId id="291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0502" autoAdjust="0"/>
  </p:normalViewPr>
  <p:slideViewPr>
    <p:cSldViewPr>
      <p:cViewPr varScale="1">
        <p:scale>
          <a:sx n="80" d="100"/>
          <a:sy n="80" d="100"/>
        </p:scale>
        <p:origin x="-918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9BC1-F52E-4B8D-A3F1-E80829BA0D71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0A6DA-AE21-4BDE-AB2E-AAF9F8E9E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6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8130"/>
            <a:ext cx="9013372" cy="557683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3335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207753"/>
            <a:ext cx="9021537" cy="127279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163934"/>
            <a:ext cx="9021537" cy="10048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480541"/>
            <a:ext cx="9021537" cy="9211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254942"/>
            <a:ext cx="8229600" cy="122502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11680" cy="48762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867"/>
            <a:ext cx="5562600" cy="48762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206500"/>
            <a:ext cx="7772400" cy="3810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8130"/>
            <a:ext cx="9013372" cy="557683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93750"/>
            <a:ext cx="7772400" cy="1135063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23282"/>
            <a:ext cx="7772400" cy="1115218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5143500"/>
            <a:ext cx="40005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980692"/>
            <a:ext cx="9013515" cy="76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951230"/>
            <a:ext cx="9013781" cy="3809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057400"/>
            <a:ext cx="9014621" cy="381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5173980"/>
            <a:ext cx="457200" cy="381000"/>
          </a:xfrm>
        </p:spPr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206500"/>
            <a:ext cx="3749040" cy="3810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206500"/>
            <a:ext cx="3749040" cy="3810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7542"/>
            <a:ext cx="7772400" cy="9525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06500"/>
            <a:ext cx="3733800" cy="635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206500"/>
            <a:ext cx="3733800" cy="635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873250"/>
            <a:ext cx="3733800" cy="32385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873250"/>
            <a:ext cx="3733800" cy="32385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8129"/>
            <a:ext cx="9013372" cy="55778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7542"/>
            <a:ext cx="7772400" cy="9525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333500"/>
            <a:ext cx="1905000" cy="37465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333500"/>
            <a:ext cx="5715000" cy="37465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83792"/>
            <a:ext cx="7315200" cy="435240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538188"/>
            <a:ext cx="7315200" cy="5715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143500"/>
            <a:ext cx="38862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5173980"/>
            <a:ext cx="457200" cy="381000"/>
          </a:xfrm>
        </p:spPr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902963"/>
            <a:ext cx="9006840" cy="76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875396"/>
            <a:ext cx="9006639" cy="3809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977687"/>
            <a:ext cx="9006637" cy="4067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5563"/>
            <a:ext cx="9001873" cy="381793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8129"/>
            <a:ext cx="9013372" cy="55778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28865"/>
            <a:ext cx="7772400" cy="9525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206500"/>
            <a:ext cx="77724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5159375"/>
            <a:ext cx="2476500" cy="396875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6907B9-F60A-4632-8612-4F47C5C4475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5143500"/>
            <a:ext cx="3962400" cy="3810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5175250"/>
            <a:ext cx="457200" cy="3810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8600" y="1943100"/>
            <a:ext cx="2057400" cy="1752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76200" y="205363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err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Thứ</a:t>
            </a:r>
            <a:r>
              <a:rPr lang="en-US" sz="2800" b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hai </a:t>
            </a:r>
            <a:r>
              <a:rPr lang="en-US" sz="2800" b="1" err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ngày</a:t>
            </a:r>
            <a:r>
              <a:rPr lang="en-US" sz="2800" b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27 </a:t>
            </a:r>
            <a:r>
              <a:rPr lang="en-US" sz="2800" b="1" dirty="0" err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4 </a:t>
            </a:r>
            <a:r>
              <a:rPr lang="en-US" sz="2800" b="1" dirty="0" err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 2020</a:t>
            </a:r>
          </a:p>
          <a:p>
            <a:pPr algn="ctr"/>
            <a:r>
              <a:rPr lang="en-US" sz="2800" b="1" u="sng" dirty="0" err="1">
                <a:solidFill>
                  <a:srgbClr val="0070C0"/>
                </a:solidFill>
                <a:latin typeface="HP001 4 hàng" panose="020B0603050302020204" pitchFamily="34" charset="-93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70C0"/>
              </a:solidFill>
              <a:latin typeface="HP001 4 hàng" panose="020B0603050302020204" pitchFamily="34" charset="-93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latin typeface="HP001 4 hàng" panose="020B0603050302020204" pitchFamily="34" charset="-93"/>
                <a:cs typeface="Times New Roman" pitchFamily="18" charset="0"/>
              </a:rPr>
              <a:t>Một</a:t>
            </a:r>
            <a:r>
              <a:rPr lang="en-US" sz="3200" b="1" dirty="0">
                <a:latin typeface="HP001 4 hàng" panose="020B0603050302020204" pitchFamily="34" charset="-93"/>
                <a:cs typeface="Times New Roman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-93"/>
                <a:cs typeface="Times New Roman" pitchFamily="18" charset="0"/>
              </a:rPr>
              <a:t>phần</a:t>
            </a:r>
            <a:r>
              <a:rPr lang="en-US" sz="3200" b="1" dirty="0">
                <a:latin typeface="HP001 4 hàng" panose="020B0603050302020204" pitchFamily="34" charset="-93"/>
                <a:cs typeface="Times New Roman" pitchFamily="18" charset="0"/>
              </a:rPr>
              <a:t> </a:t>
            </a:r>
            <a:r>
              <a:rPr lang="en-US" sz="3200" b="1" err="1" smtClean="0">
                <a:latin typeface="HP001 4 hàng" panose="020B0603050302020204" pitchFamily="34" charset="-93"/>
                <a:cs typeface="Times New Roman" pitchFamily="18" charset="0"/>
              </a:rPr>
              <a:t>ba</a:t>
            </a:r>
            <a:r>
              <a:rPr lang="en-US" sz="3200" b="1" smtClean="0">
                <a:latin typeface="HP001 4 hàng" panose="020B0603050302020204" pitchFamily="34" charset="-93"/>
                <a:cs typeface="Times New Roman" pitchFamily="18" charset="0"/>
              </a:rPr>
              <a:t> - </a:t>
            </a:r>
            <a:r>
              <a:rPr lang="en-US" sz="3200" b="1" dirty="0" err="1" smtClean="0">
                <a:latin typeface="HP001 4 hàng" panose="020B0603050302020204" pitchFamily="34" charset="-93"/>
                <a:cs typeface="Times New Roman" pitchFamily="18" charset="0"/>
              </a:rPr>
              <a:t>Luyện</a:t>
            </a:r>
            <a:r>
              <a:rPr lang="en-US" sz="3200" b="1" dirty="0" smtClean="0">
                <a:latin typeface="HP001 4 hàng" panose="020B0603050302020204" pitchFamily="34" charset="-93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anose="020B0603050302020204" pitchFamily="34" charset="-93"/>
                <a:cs typeface="Times New Roman" pitchFamily="18" charset="0"/>
              </a:rPr>
              <a:t>tập</a:t>
            </a:r>
            <a:endParaRPr lang="en-US" sz="3200" b="1" dirty="0">
              <a:latin typeface="HP001 4 hàng" panose="020B0603050302020204" pitchFamily="34" charset="-93"/>
              <a:cs typeface="Times New Roman" pitchFamily="18" charset="0"/>
            </a:endParaRPr>
          </a:p>
          <a:p>
            <a:pPr algn="ctr"/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667000" y="1790700"/>
            <a:ext cx="609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sz="2400" b="1" u="none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 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667000" y="23849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sz="2400" b="1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667000" y="28575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phần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562600" y="27914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562600" y="32385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5562600" y="32385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1943100"/>
            <a:ext cx="685800" cy="1752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8600" y="1943100"/>
            <a:ext cx="685800" cy="1752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" y="1943100"/>
            <a:ext cx="685800" cy="1752600"/>
          </a:xfrm>
          <a:prstGeom prst="rect">
            <a:avLst/>
          </a:prstGeom>
          <a:solidFill>
            <a:srgbClr val="0070C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39"/>
          <p:cNvGrpSpPr>
            <a:grpSpLocks/>
          </p:cNvGrpSpPr>
          <p:nvPr/>
        </p:nvGrpSpPr>
        <p:grpSpPr bwMode="auto">
          <a:xfrm>
            <a:off x="400050" y="2324100"/>
            <a:ext cx="514350" cy="924719"/>
            <a:chOff x="816" y="1495"/>
            <a:chExt cx="324" cy="699"/>
          </a:xfrm>
        </p:grpSpPr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816" y="1495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26" name="Group 39"/>
          <p:cNvGrpSpPr>
            <a:grpSpLocks/>
          </p:cNvGrpSpPr>
          <p:nvPr/>
        </p:nvGrpSpPr>
        <p:grpSpPr bwMode="auto">
          <a:xfrm>
            <a:off x="1066800" y="2313781"/>
            <a:ext cx="514350" cy="924719"/>
            <a:chOff x="816" y="1495"/>
            <a:chExt cx="324" cy="699"/>
          </a:xfrm>
        </p:grpSpPr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816" y="1495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1771650" y="2313781"/>
            <a:ext cx="514350" cy="924719"/>
            <a:chOff x="816" y="1495"/>
            <a:chExt cx="324" cy="699"/>
          </a:xfrm>
        </p:grpSpPr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816" y="1495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8955  0.125 0.19989  C 0.125 0.31023  0.069 0.39978  0 0.39978  C -0.069 0.39978  -0.125 0.31023  -0.125 0.19989  C -0.125 0.08955  -0.069 0  0 0  Z" pathEditMode="relative" ptsTypes="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/>
      <p:bldP spid="35" grpId="0"/>
      <p:bldP spid="36" grpId="0"/>
      <p:bldP spid="37" grpId="0"/>
      <p:bldP spid="38" grpId="0"/>
      <p:bldP spid="39" grpId="0" animBg="1"/>
      <p:bldP spid="22" grpId="0" animBg="1"/>
      <p:bldP spid="25" grpId="0" animBg="1"/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52400" y="1181100"/>
          <a:ext cx="8915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3300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viết</a:t>
            </a:r>
            <a:r>
              <a:rPr lang="en-US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11811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33147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066800" y="3314700"/>
            <a:ext cx="17526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1811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33147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648200" y="3314700"/>
            <a:ext cx="17526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600" y="1905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1905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24600" y="1977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  <p:bldP spid="26" grpId="1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7467600" y="34671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3" name="Oval 52"/>
          <p:cNvSpPr/>
          <p:nvPr/>
        </p:nvSpPr>
        <p:spPr>
          <a:xfrm>
            <a:off x="838200" y="34671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4" name="Oval 53"/>
          <p:cNvSpPr/>
          <p:nvPr/>
        </p:nvSpPr>
        <p:spPr>
          <a:xfrm>
            <a:off x="5105400" y="34671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777726"/>
            <a:ext cx="891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1/tr.114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114800" y="571500"/>
            <a:ext cx="609600" cy="1015663"/>
            <a:chOff x="4038600" y="571500"/>
            <a:chExt cx="609600" cy="1015663"/>
          </a:xfrm>
        </p:grpSpPr>
        <p:sp>
          <p:nvSpPr>
            <p:cNvPr id="35" name="TextBox 34"/>
            <p:cNvSpPr txBox="1"/>
            <p:nvPr/>
          </p:nvSpPr>
          <p:spPr>
            <a:xfrm>
              <a:off x="4038600" y="571500"/>
              <a:ext cx="609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r>
                <a:rPr lang="en-US" sz="3000" b="1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>
              <a:off x="4038600" y="1104900"/>
              <a:ext cx="457200" cy="13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Object 4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553200" y="1509712"/>
          <a:ext cx="2401888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hart" r:id="rId4" imgW="2657568" imgH="2419415" progId="MSGraph.Chart.8">
                  <p:embed followColorScheme="full"/>
                </p:oleObj>
              </mc:Choice>
              <mc:Fallback>
                <p:oleObj name="Chart" r:id="rId4" imgW="2657568" imgH="2419415" progId="MSGraph.Chart.8">
                  <p:embed followColorScheme="full"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09712"/>
                        <a:ext cx="2401888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" name="Picture 126" descr="Picture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1760537"/>
            <a:ext cx="17526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27" descr="untitle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1760537"/>
            <a:ext cx="19812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up 46"/>
          <p:cNvGrpSpPr/>
          <p:nvPr/>
        </p:nvGrpSpPr>
        <p:grpSpPr>
          <a:xfrm>
            <a:off x="304800" y="1790700"/>
            <a:ext cx="1752600" cy="1600200"/>
            <a:chOff x="304800" y="1790700"/>
            <a:chExt cx="1752600" cy="1371600"/>
          </a:xfrm>
        </p:grpSpPr>
        <p:sp>
          <p:nvSpPr>
            <p:cNvPr id="44" name="Rectangle 43"/>
            <p:cNvSpPr/>
            <p:nvPr/>
          </p:nvSpPr>
          <p:spPr>
            <a:xfrm>
              <a:off x="304800" y="1790700"/>
              <a:ext cx="1752600" cy="4572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247900"/>
              <a:ext cx="1752600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705100"/>
              <a:ext cx="1752600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38200" y="33909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19400" y="33909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81600" y="33909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67600" y="33909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3" grpId="0" animBg="1"/>
      <p:bldP spid="54" grpId="0" animBg="1"/>
      <p:bldP spid="34" grpId="0"/>
      <p:bldOleChart spid="40" grpId="0"/>
      <p:bldP spid="48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04800" y="-38100"/>
            <a:ext cx="8610600" cy="952500"/>
          </a:xfrm>
        </p:spPr>
        <p:txBody>
          <a:bodyPr>
            <a:normAutofit/>
          </a:bodyPr>
          <a:lstStyle/>
          <a:p>
            <a:r>
              <a:rPr lang="en-US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2/tr.114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4267200" y="152135"/>
            <a:ext cx="609600" cy="954107"/>
            <a:chOff x="4267200" y="419100"/>
            <a:chExt cx="609600" cy="954107"/>
          </a:xfrm>
        </p:grpSpPr>
        <p:sp>
          <p:nvSpPr>
            <p:cNvPr id="18" name="TextBox 17"/>
            <p:cNvSpPr txBox="1"/>
            <p:nvPr/>
          </p:nvSpPr>
          <p:spPr>
            <a:xfrm>
              <a:off x="4267200" y="419100"/>
              <a:ext cx="609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0800000" flipV="1">
              <a:off x="4267200" y="876299"/>
              <a:ext cx="381000" cy="18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714500" y="1562100"/>
            <a:ext cx="1485900" cy="496669"/>
            <a:chOff x="1828800" y="1562100"/>
            <a:chExt cx="1485900" cy="496669"/>
          </a:xfrm>
        </p:grpSpPr>
        <p:sp>
          <p:nvSpPr>
            <p:cNvPr id="21" name="Rectangle 20"/>
            <p:cNvSpPr/>
            <p:nvPr/>
          </p:nvSpPr>
          <p:spPr>
            <a:xfrm>
              <a:off x="2819400" y="1562100"/>
              <a:ext cx="495300" cy="4953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324100" y="1562100"/>
              <a:ext cx="495300" cy="4953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8800" y="1563469"/>
              <a:ext cx="495300" cy="4953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5000" y="1068169"/>
            <a:ext cx="1447800" cy="990600"/>
            <a:chOff x="2514600" y="1333500"/>
            <a:chExt cx="2057400" cy="1371600"/>
          </a:xfrm>
        </p:grpSpPr>
        <p:grpSp>
          <p:nvGrpSpPr>
            <p:cNvPr id="26" name="Group 25"/>
            <p:cNvGrpSpPr/>
            <p:nvPr/>
          </p:nvGrpSpPr>
          <p:grpSpPr>
            <a:xfrm>
              <a:off x="2514600" y="1333500"/>
              <a:ext cx="1371600" cy="1371600"/>
              <a:chOff x="457200" y="1562100"/>
              <a:chExt cx="1219200" cy="12192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57200" y="156210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066800" y="156210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57200" y="217170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066800" y="217170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886200" y="1333500"/>
              <a:ext cx="685800" cy="6858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86200" y="2019300"/>
              <a:ext cx="685800" cy="6858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3390900"/>
            <a:ext cx="1428750" cy="1447800"/>
            <a:chOff x="1143000" y="3390900"/>
            <a:chExt cx="2057400" cy="2057400"/>
          </a:xfrm>
        </p:grpSpPr>
        <p:grpSp>
          <p:nvGrpSpPr>
            <p:cNvPr id="20" name="Group 19"/>
            <p:cNvGrpSpPr/>
            <p:nvPr/>
          </p:nvGrpSpPr>
          <p:grpSpPr>
            <a:xfrm>
              <a:off x="1143000" y="4076700"/>
              <a:ext cx="2057400" cy="1371600"/>
              <a:chOff x="2514600" y="1333500"/>
              <a:chExt cx="2057400" cy="1371600"/>
            </a:xfrm>
          </p:grpSpPr>
          <p:grpSp>
            <p:nvGrpSpPr>
              <p:cNvPr id="34" name="Group 25"/>
              <p:cNvGrpSpPr/>
              <p:nvPr/>
            </p:nvGrpSpPr>
            <p:grpSpPr>
              <a:xfrm>
                <a:off x="2514600" y="1333500"/>
                <a:ext cx="1371600" cy="1371600"/>
                <a:chOff x="457200" y="1562100"/>
                <a:chExt cx="1219200" cy="12192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57200" y="1562100"/>
                  <a:ext cx="609600" cy="609600"/>
                </a:xfrm>
                <a:prstGeom prst="rect">
                  <a:avLst/>
                </a:prstGeom>
                <a:solidFill>
                  <a:schemeClr val="bg1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066800" y="1562100"/>
                  <a:ext cx="609600" cy="609600"/>
                </a:xfrm>
                <a:prstGeom prst="rect">
                  <a:avLst/>
                </a:prstGeom>
                <a:solidFill>
                  <a:srgbClr val="00B0F0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57200" y="2171700"/>
                  <a:ext cx="609600" cy="609600"/>
                </a:xfrm>
                <a:prstGeom prst="rect">
                  <a:avLst/>
                </a:prstGeom>
                <a:solidFill>
                  <a:schemeClr val="bg1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066800" y="2171700"/>
                  <a:ext cx="609600" cy="609600"/>
                </a:xfrm>
                <a:prstGeom prst="rect">
                  <a:avLst/>
                </a:prstGeom>
                <a:solidFill>
                  <a:srgbClr val="00B0F0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3886200" y="13335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886200" y="20193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1143000" y="3390900"/>
              <a:ext cx="685800" cy="6858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828800" y="3390900"/>
              <a:ext cx="685800" cy="6858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514600" y="3390900"/>
              <a:ext cx="685800" cy="6858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181600" y="3416300"/>
            <a:ext cx="2381250" cy="1447800"/>
            <a:chOff x="1200150" y="3848100"/>
            <a:chExt cx="2381250" cy="1447800"/>
          </a:xfrm>
        </p:grpSpPr>
        <p:grpSp>
          <p:nvGrpSpPr>
            <p:cNvPr id="74" name="Group 73"/>
            <p:cNvGrpSpPr/>
            <p:nvPr/>
          </p:nvGrpSpPr>
          <p:grpSpPr>
            <a:xfrm>
              <a:off x="1676400" y="3848100"/>
              <a:ext cx="1905000" cy="1447800"/>
              <a:chOff x="1143000" y="3390900"/>
              <a:chExt cx="2743200" cy="2057400"/>
            </a:xfrm>
          </p:grpSpPr>
          <p:grpSp>
            <p:nvGrpSpPr>
              <p:cNvPr id="75" name="Group 51"/>
              <p:cNvGrpSpPr/>
              <p:nvPr/>
            </p:nvGrpSpPr>
            <p:grpSpPr>
              <a:xfrm>
                <a:off x="1143000" y="4076700"/>
                <a:ext cx="2743200" cy="1371600"/>
                <a:chOff x="1143000" y="4076700"/>
                <a:chExt cx="2743200" cy="1371600"/>
              </a:xfrm>
            </p:grpSpPr>
            <p:grpSp>
              <p:nvGrpSpPr>
                <p:cNvPr id="80" name="Group 19"/>
                <p:cNvGrpSpPr/>
                <p:nvPr/>
              </p:nvGrpSpPr>
              <p:grpSpPr>
                <a:xfrm>
                  <a:off x="1143000" y="4076700"/>
                  <a:ext cx="2057400" cy="1371600"/>
                  <a:chOff x="2514600" y="1333500"/>
                  <a:chExt cx="2057400" cy="1371600"/>
                </a:xfrm>
              </p:grpSpPr>
              <p:grpSp>
                <p:nvGrpSpPr>
                  <p:cNvPr id="83" name="Group 25"/>
                  <p:cNvGrpSpPr/>
                  <p:nvPr/>
                </p:nvGrpSpPr>
                <p:grpSpPr>
                  <a:xfrm>
                    <a:off x="2514600" y="1333500"/>
                    <a:ext cx="1371600" cy="1371600"/>
                    <a:chOff x="457200" y="1562100"/>
                    <a:chExt cx="1219200" cy="1219200"/>
                  </a:xfrm>
                </p:grpSpPr>
                <p:sp>
                  <p:nvSpPr>
                    <p:cNvPr id="86" name="Rectangle 85"/>
                    <p:cNvSpPr/>
                    <p:nvPr/>
                  </p:nvSpPr>
                  <p:spPr>
                    <a:xfrm>
                      <a:off x="457200" y="1562100"/>
                      <a:ext cx="609600" cy="609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Rectangle 86"/>
                    <p:cNvSpPr/>
                    <p:nvPr/>
                  </p:nvSpPr>
                  <p:spPr>
                    <a:xfrm>
                      <a:off x="1066800" y="1562100"/>
                      <a:ext cx="609600" cy="609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457200" y="2171700"/>
                      <a:ext cx="609600" cy="609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1066800" y="2171700"/>
                      <a:ext cx="609600" cy="609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4" name="Rectangle 83"/>
                  <p:cNvSpPr/>
                  <p:nvPr/>
                </p:nvSpPr>
                <p:spPr>
                  <a:xfrm>
                    <a:off x="3886200" y="1333500"/>
                    <a:ext cx="6858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3886200" y="2019300"/>
                    <a:ext cx="6858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1" name="Rectangle 80"/>
                <p:cNvSpPr/>
                <p:nvPr/>
              </p:nvSpPr>
              <p:spPr>
                <a:xfrm>
                  <a:off x="3200400" y="4076700"/>
                  <a:ext cx="685800" cy="685800"/>
                </a:xfrm>
                <a:prstGeom prst="rect">
                  <a:avLst/>
                </a:prstGeom>
                <a:solidFill>
                  <a:schemeClr val="bg1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3200400" y="4762500"/>
                  <a:ext cx="685800" cy="685800"/>
                </a:xfrm>
                <a:prstGeom prst="rect">
                  <a:avLst/>
                </a:prstGeom>
                <a:solidFill>
                  <a:schemeClr val="bg1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1143000" y="3390900"/>
                <a:ext cx="685800" cy="685800"/>
              </a:xfrm>
              <a:prstGeom prst="rect">
                <a:avLst/>
              </a:prstGeom>
              <a:solidFill>
                <a:srgbClr val="00B0F0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33909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514600" y="33909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33909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1200150" y="4330700"/>
              <a:ext cx="476250" cy="4826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200150" y="4813300"/>
              <a:ext cx="476250" cy="4826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200150" y="3848100"/>
              <a:ext cx="476250" cy="482600"/>
            </a:xfrm>
            <a:prstGeom prst="rect">
              <a:avLst/>
            </a:prstGeom>
            <a:solidFill>
              <a:srgbClr val="00B0F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 Box 23"/>
          <p:cNvSpPr txBox="1">
            <a:spLocks noChangeArrowheads="1"/>
          </p:cNvSpPr>
          <p:nvPr/>
        </p:nvSpPr>
        <p:spPr bwMode="auto">
          <a:xfrm>
            <a:off x="1828800" y="2134969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Ariston" pitchFamily="2" charset="0"/>
              </a:rPr>
              <a:t>A</a:t>
            </a:r>
          </a:p>
        </p:txBody>
      </p:sp>
      <p:sp>
        <p:nvSpPr>
          <p:cNvPr id="101" name="Text Box 24"/>
          <p:cNvSpPr txBox="1">
            <a:spLocks noChangeArrowheads="1"/>
          </p:cNvSpPr>
          <p:nvPr/>
        </p:nvSpPr>
        <p:spPr bwMode="auto">
          <a:xfrm>
            <a:off x="5715000" y="21349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Commerce" pitchFamily="2" charset="0"/>
              </a:rPr>
              <a:t>B</a:t>
            </a:r>
          </a:p>
        </p:txBody>
      </p:sp>
      <p:sp>
        <p:nvSpPr>
          <p:cNvPr id="102" name="Text Box 26"/>
          <p:cNvSpPr txBox="1">
            <a:spLocks noChangeArrowheads="1"/>
          </p:cNvSpPr>
          <p:nvPr/>
        </p:nvSpPr>
        <p:spPr bwMode="auto">
          <a:xfrm>
            <a:off x="6248400" y="4907459"/>
            <a:ext cx="68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VNI-Commerce" pitchFamily="2" charset="0"/>
              </a:rPr>
              <a:t>D</a:t>
            </a:r>
          </a:p>
        </p:txBody>
      </p:sp>
      <p:sp>
        <p:nvSpPr>
          <p:cNvPr id="103" name="Text Box 54"/>
          <p:cNvSpPr txBox="1">
            <a:spLocks noChangeArrowheads="1"/>
          </p:cNvSpPr>
          <p:nvPr/>
        </p:nvSpPr>
        <p:spPr bwMode="auto">
          <a:xfrm>
            <a:off x="1752600" y="4954369"/>
            <a:ext cx="6492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VNI-Commerce" pitchFamily="2" charset="0"/>
              </a:rPr>
              <a:t>C</a:t>
            </a:r>
          </a:p>
        </p:txBody>
      </p:sp>
      <p:sp>
        <p:nvSpPr>
          <p:cNvPr id="104" name="Oval 103"/>
          <p:cNvSpPr/>
          <p:nvPr/>
        </p:nvSpPr>
        <p:spPr>
          <a:xfrm>
            <a:off x="1905000" y="2134969"/>
            <a:ext cx="838200" cy="63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172200" y="2171700"/>
            <a:ext cx="609600" cy="55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676400" y="4914900"/>
            <a:ext cx="838200" cy="63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0" grpId="0"/>
      <p:bldP spid="101" grpId="0"/>
      <p:bldP spid="102" grpId="0"/>
      <p:bldP spid="103" grpId="0"/>
      <p:bldP spid="104" grpId="0" animBg="1"/>
      <p:bldP spid="105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84BF52-8414-4AC6-8109-31B4E49F8F92}" type="datetime1">
              <a:rPr lang="vi-VN"/>
              <a:pPr/>
              <a:t>25/04/2020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NGUYỄN THỊ THANH HUYỀN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B4135-BF8E-43B4-985E-8417FA5D910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398"/>
          <p:cNvSpPr txBox="1">
            <a:spLocks noChangeArrowheads="1"/>
          </p:cNvSpPr>
          <p:nvPr/>
        </p:nvSpPr>
        <p:spPr bwMode="auto">
          <a:xfrm>
            <a:off x="685800" y="1651001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b="1" dirty="0" smtClean="0">
                <a:latin typeface=".VnTime" pitchFamily="34" charset="0"/>
              </a:rPr>
              <a:t>:</a:t>
            </a:r>
            <a:endParaRPr lang="en-US" b="1" dirty="0">
              <a:latin typeface=".VnTime" pitchFamily="34" charset="0"/>
            </a:endParaRPr>
          </a:p>
        </p:txBody>
      </p:sp>
      <p:sp>
        <p:nvSpPr>
          <p:cNvPr id="5129" name="Text Box 409"/>
          <p:cNvSpPr txBox="1">
            <a:spLocks noChangeArrowheads="1"/>
          </p:cNvSpPr>
          <p:nvPr/>
        </p:nvSpPr>
        <p:spPr bwMode="auto">
          <a:xfrm>
            <a:off x="990600" y="2095500"/>
            <a:ext cx="129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 : 3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9 : 3 =</a:t>
            </a:r>
          </a:p>
        </p:txBody>
      </p:sp>
      <p:sp>
        <p:nvSpPr>
          <p:cNvPr id="5130" name="Text Box 410"/>
          <p:cNvSpPr txBox="1">
            <a:spLocks noChangeArrowheads="1"/>
          </p:cNvSpPr>
          <p:nvPr/>
        </p:nvSpPr>
        <p:spPr bwMode="auto">
          <a:xfrm>
            <a:off x="2971800" y="2159000"/>
            <a:ext cx="152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 : 3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27 : 3 =</a:t>
            </a:r>
          </a:p>
        </p:txBody>
      </p:sp>
      <p:sp>
        <p:nvSpPr>
          <p:cNvPr id="5131" name="Text Box 411"/>
          <p:cNvSpPr txBox="1">
            <a:spLocks noChangeArrowheads="1"/>
          </p:cNvSpPr>
          <p:nvPr/>
        </p:nvSpPr>
        <p:spPr bwMode="auto">
          <a:xfrm>
            <a:off x="4953000" y="2159000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 : 3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24 : 3 =</a:t>
            </a:r>
          </a:p>
        </p:txBody>
      </p:sp>
      <p:sp>
        <p:nvSpPr>
          <p:cNvPr id="5132" name="Text Box 412"/>
          <p:cNvSpPr txBox="1">
            <a:spLocks noChangeArrowheads="1"/>
          </p:cNvSpPr>
          <p:nvPr/>
        </p:nvSpPr>
        <p:spPr bwMode="auto">
          <a:xfrm>
            <a:off x="7086600" y="2159000"/>
            <a:ext cx="152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30 : 3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18 : 3 =</a:t>
            </a:r>
          </a:p>
        </p:txBody>
      </p:sp>
      <p:sp>
        <p:nvSpPr>
          <p:cNvPr id="5133" name="Text Box 2124"/>
          <p:cNvSpPr txBox="1">
            <a:spLocks noChangeArrowheads="1"/>
          </p:cNvSpPr>
          <p:nvPr/>
        </p:nvSpPr>
        <p:spPr bwMode="auto">
          <a:xfrm>
            <a:off x="508000" y="3111163"/>
            <a:ext cx="233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.VnTime" pitchFamily="34" charset="0"/>
              </a:rPr>
              <a:t>2</a:t>
            </a:r>
            <a:r>
              <a:rPr lang="en-US" b="1" smtClean="0">
                <a:latin typeface=".VnTime" pitchFamily="34" charset="0"/>
              </a:rPr>
              <a:t>.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Tính nhẩm</a:t>
            </a:r>
            <a:endParaRPr lang="en-US" b="1" dirty="0">
              <a:latin typeface=".VnTime" pitchFamily="34" charset="0"/>
            </a:endParaRPr>
          </a:p>
        </p:txBody>
      </p:sp>
      <p:sp>
        <p:nvSpPr>
          <p:cNvPr id="5134" name="Text Box 2133"/>
          <p:cNvSpPr txBox="1">
            <a:spLocks noChangeArrowheads="1"/>
          </p:cNvSpPr>
          <p:nvPr/>
        </p:nvSpPr>
        <p:spPr bwMode="auto">
          <a:xfrm>
            <a:off x="2844800" y="35560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3 x 9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27 : 3  =</a:t>
            </a:r>
          </a:p>
        </p:txBody>
      </p:sp>
      <p:sp>
        <p:nvSpPr>
          <p:cNvPr id="5135" name="Text Box 2135"/>
          <p:cNvSpPr txBox="1">
            <a:spLocks noChangeArrowheads="1"/>
          </p:cNvSpPr>
          <p:nvPr/>
        </p:nvSpPr>
        <p:spPr bwMode="auto">
          <a:xfrm>
            <a:off x="5041900" y="34925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3 x 3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9 : 3  =</a:t>
            </a:r>
          </a:p>
        </p:txBody>
      </p:sp>
      <p:sp>
        <p:nvSpPr>
          <p:cNvPr id="5136" name="Text Box 2137"/>
          <p:cNvSpPr txBox="1">
            <a:spLocks noChangeArrowheads="1"/>
          </p:cNvSpPr>
          <p:nvPr/>
        </p:nvSpPr>
        <p:spPr bwMode="auto">
          <a:xfrm>
            <a:off x="7010400" y="34925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3 x 1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3 : 3  =</a:t>
            </a:r>
          </a:p>
        </p:txBody>
      </p:sp>
      <p:sp>
        <p:nvSpPr>
          <p:cNvPr id="5137" name="Text Box 2125"/>
          <p:cNvSpPr txBox="1">
            <a:spLocks noChangeArrowheads="1"/>
          </p:cNvSpPr>
          <p:nvPr/>
        </p:nvSpPr>
        <p:spPr bwMode="auto">
          <a:xfrm>
            <a:off x="723900" y="35560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3 x 6 =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18 : 3  =</a:t>
            </a:r>
          </a:p>
        </p:txBody>
      </p:sp>
      <p:sp>
        <p:nvSpPr>
          <p:cNvPr id="5141" name="Text Box 405"/>
          <p:cNvSpPr txBox="1">
            <a:spLocks noChangeArrowheads="1"/>
          </p:cNvSpPr>
          <p:nvPr/>
        </p:nvSpPr>
        <p:spPr bwMode="auto">
          <a:xfrm>
            <a:off x="381000" y="43180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.VnTime" pitchFamily="34" charset="0"/>
              </a:rPr>
              <a:t> </a:t>
            </a:r>
            <a:r>
              <a:rPr lang="en-US" b="1" dirty="0" smtClean="0">
                <a:latin typeface=".VnTime" pitchFamily="34" charset="0"/>
              </a:rPr>
              <a:t>4</a:t>
            </a:r>
            <a:r>
              <a:rPr lang="en-US" b="1" smtClean="0">
                <a:latin typeface=".VnTime" pitchFamily="34" charset="0"/>
              </a:rPr>
              <a:t>.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Có 15kg gạo chia đều vào 3 túi . Hỏi mỗi túi có mấy ki-lo-gam gạo?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4" name="Text Box 305"/>
          <p:cNvSpPr txBox="1">
            <a:spLocks noChangeArrowheads="1"/>
          </p:cNvSpPr>
          <p:nvPr/>
        </p:nvSpPr>
        <p:spPr bwMode="auto">
          <a:xfrm>
            <a:off x="1143000" y="1905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err="1">
                <a:solidFill>
                  <a:srgbClr val="000000"/>
                </a:solidFill>
                <a:latin typeface="HP001 4 hàng" pitchFamily="34" charset="0"/>
              </a:rPr>
              <a:t>Thứ</a:t>
            </a:r>
            <a:r>
              <a:rPr lang="en-US" sz="2400" b="1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hai </a:t>
            </a:r>
            <a:r>
              <a:rPr lang="en-US" sz="2400" b="1" err="1">
                <a:solidFill>
                  <a:srgbClr val="000000"/>
                </a:solidFill>
                <a:latin typeface="HP001 4 hàng" pitchFamily="34" charset="0"/>
              </a:rPr>
              <a:t>ngày</a:t>
            </a:r>
            <a:r>
              <a:rPr lang="en-US" sz="2400" b="1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27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tháng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4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2020</a:t>
            </a:r>
            <a:endParaRPr lang="en-US" sz="2400" b="1" dirty="0">
              <a:solidFill>
                <a:srgbClr val="000000"/>
              </a:solidFill>
              <a:latin typeface="HP001 4 hàng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000000"/>
                </a:solidFill>
                <a:latin typeface="HP001 4 hàng" pitchFamily="34" charset="0"/>
              </a:rPr>
              <a:t>Toán</a:t>
            </a:r>
            <a:r>
              <a:rPr lang="en-US" sz="2400" b="1" u="sng" dirty="0">
                <a:solidFill>
                  <a:srgbClr val="000000"/>
                </a:solidFill>
                <a:latin typeface="HP001 4 hàng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          </a:t>
            </a:r>
            <a:endParaRPr lang="en-US" b="1" u="sng" dirty="0">
              <a:solidFill>
                <a:srgbClr val="000000"/>
              </a:solidFill>
              <a:latin typeface="HP001 4 hàng" pitchFamily="34" charset="0"/>
            </a:endParaRPr>
          </a:p>
        </p:txBody>
      </p:sp>
      <p:sp>
        <p:nvSpPr>
          <p:cNvPr id="5145" name="Text Box 398"/>
          <p:cNvSpPr txBox="1">
            <a:spLocks noChangeArrowheads="1"/>
          </p:cNvSpPr>
          <p:nvPr/>
        </p:nvSpPr>
        <p:spPr bwMode="auto">
          <a:xfrm>
            <a:off x="2057400" y="1079500"/>
            <a:ext cx="541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HP001 4 hàng" pitchFamily="34" charset="0"/>
              </a:rPr>
              <a:t>Một</a:t>
            </a:r>
            <a:r>
              <a:rPr lang="en-US" sz="3200" b="1" dirty="0" smtClean="0">
                <a:latin typeface="HP001 4 hàng" pitchFamily="34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</a:rPr>
              <a:t>phần</a:t>
            </a:r>
            <a:r>
              <a:rPr lang="en-US" sz="3200" b="1" dirty="0" smtClean="0">
                <a:latin typeface="HP001 4 hàng" pitchFamily="34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</a:rPr>
              <a:t>ba</a:t>
            </a:r>
            <a:r>
              <a:rPr lang="en-US" sz="3200" b="1" dirty="0" smtClean="0">
                <a:latin typeface="HP001 4 hàng" pitchFamily="34" charset="0"/>
              </a:rPr>
              <a:t>. </a:t>
            </a:r>
            <a:r>
              <a:rPr lang="en-US" sz="3200" b="1" dirty="0" err="1" smtClean="0">
                <a:latin typeface="HP001 4 hàng" pitchFamily="34" charset="0"/>
              </a:rPr>
              <a:t>Luyện</a:t>
            </a:r>
            <a:r>
              <a:rPr lang="en-US" sz="3200" b="1" dirty="0" smtClean="0">
                <a:latin typeface="HP001 4 hàng" pitchFamily="34" charset="0"/>
              </a:rPr>
              <a:t> </a:t>
            </a:r>
            <a:r>
              <a:rPr lang="en-US" sz="3200" b="1" dirty="0" err="1">
                <a:latin typeface="HP001 4 hàng" pitchFamily="34" charset="0"/>
              </a:rPr>
              <a:t>tập</a:t>
            </a:r>
            <a:endParaRPr lang="en-US" sz="3200" b="1" dirty="0"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41" grpId="0"/>
      <p:bldP spid="5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793843-5F67-401F-8DE5-B383458E0CD5}" type="datetime1">
              <a:rPr lang="vi-VN"/>
              <a:pPr/>
              <a:t>25/04/2020</a:t>
            </a:fld>
            <a:endParaRPr lang="en-US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NGUYỄN THỊ THANH HUYỀN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0CAF1-A2C3-4E8E-8874-D6054878E8C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42" name="Text Box 398"/>
          <p:cNvSpPr txBox="1">
            <a:spLocks noChangeArrowheads="1"/>
          </p:cNvSpPr>
          <p:nvPr/>
        </p:nvSpPr>
        <p:spPr bwMode="auto">
          <a:xfrm>
            <a:off x="656167" y="176016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" name="Text Box 409"/>
          <p:cNvSpPr txBox="1">
            <a:spLocks noChangeArrowheads="1"/>
          </p:cNvSpPr>
          <p:nvPr/>
        </p:nvSpPr>
        <p:spPr bwMode="auto">
          <a:xfrm>
            <a:off x="628650" y="2159000"/>
            <a:ext cx="129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6 : 3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9 : 3 =</a:t>
            </a:r>
          </a:p>
        </p:txBody>
      </p:sp>
      <p:sp>
        <p:nvSpPr>
          <p:cNvPr id="6554" name="Text Box 410"/>
          <p:cNvSpPr txBox="1">
            <a:spLocks noChangeArrowheads="1"/>
          </p:cNvSpPr>
          <p:nvPr/>
        </p:nvSpPr>
        <p:spPr bwMode="auto">
          <a:xfrm>
            <a:off x="2457450" y="2159000"/>
            <a:ext cx="152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12 : 3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27 : 3 =</a:t>
            </a:r>
          </a:p>
        </p:txBody>
      </p:sp>
      <p:sp>
        <p:nvSpPr>
          <p:cNvPr id="6555" name="Text Box 411"/>
          <p:cNvSpPr txBox="1">
            <a:spLocks noChangeArrowheads="1"/>
          </p:cNvSpPr>
          <p:nvPr/>
        </p:nvSpPr>
        <p:spPr bwMode="auto">
          <a:xfrm>
            <a:off x="4438650" y="2198688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15 : 3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24 : 3 =</a:t>
            </a:r>
          </a:p>
        </p:txBody>
      </p:sp>
      <p:sp>
        <p:nvSpPr>
          <p:cNvPr id="6556" name="Text Box 412"/>
          <p:cNvSpPr txBox="1">
            <a:spLocks noChangeArrowheads="1"/>
          </p:cNvSpPr>
          <p:nvPr/>
        </p:nvSpPr>
        <p:spPr bwMode="auto">
          <a:xfrm>
            <a:off x="6605588" y="2174875"/>
            <a:ext cx="152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30 : 3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18 : 3 =</a:t>
            </a:r>
          </a:p>
        </p:txBody>
      </p:sp>
      <p:sp>
        <p:nvSpPr>
          <p:cNvPr id="6557" name="Text Box 413"/>
          <p:cNvSpPr txBox="1">
            <a:spLocks noChangeArrowheads="1"/>
          </p:cNvSpPr>
          <p:nvPr/>
        </p:nvSpPr>
        <p:spPr bwMode="auto">
          <a:xfrm>
            <a:off x="1699656" y="2174875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86" name="Text Box 305"/>
          <p:cNvSpPr txBox="1">
            <a:spLocks noChangeArrowheads="1"/>
          </p:cNvSpPr>
          <p:nvPr/>
        </p:nvSpPr>
        <p:spPr bwMode="auto">
          <a:xfrm>
            <a:off x="1143000" y="1905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err="1">
                <a:solidFill>
                  <a:srgbClr val="000000"/>
                </a:solidFill>
                <a:latin typeface="HP001 4 hàng" pitchFamily="34" charset="0"/>
              </a:rPr>
              <a:t>Thứ</a:t>
            </a:r>
            <a:r>
              <a:rPr lang="en-US" sz="2400" b="1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hai </a:t>
            </a:r>
            <a:r>
              <a:rPr lang="en-US" sz="2400" b="1" err="1">
                <a:solidFill>
                  <a:srgbClr val="000000"/>
                </a:solidFill>
                <a:latin typeface="HP001 4 hàng" pitchFamily="34" charset="0"/>
              </a:rPr>
              <a:t>ngày</a:t>
            </a:r>
            <a:r>
              <a:rPr lang="en-US" sz="2400" b="1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27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tháng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4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2020</a:t>
            </a:r>
            <a:endParaRPr lang="en-US" sz="2400" b="1" dirty="0">
              <a:solidFill>
                <a:srgbClr val="000000"/>
              </a:solidFill>
              <a:latin typeface="HP001 4 hàng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000000"/>
                </a:solidFill>
                <a:latin typeface="HP001 4 hàng" pitchFamily="34" charset="0"/>
              </a:rPr>
              <a:t>Toán</a:t>
            </a:r>
            <a:r>
              <a:rPr lang="en-US" sz="2400" b="1" u="sng" dirty="0">
                <a:solidFill>
                  <a:srgbClr val="000000"/>
                </a:solidFill>
                <a:latin typeface="HP001 4 hàng" pitchFamily="34" charset="0"/>
              </a:rPr>
              <a:t>   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HP001 4 hàng" pitchFamily="34" charset="0"/>
              </a:rPr>
              <a:t>Một</a:t>
            </a:r>
            <a:r>
              <a:rPr lang="en-US" sz="2400" b="1" dirty="0" smtClean="0">
                <a:latin typeface="HP001 4 hàng" pitchFamily="34" charset="0"/>
              </a:rPr>
              <a:t> </a:t>
            </a:r>
            <a:r>
              <a:rPr lang="en-US" sz="2400" b="1" err="1" smtClean="0">
                <a:latin typeface="HP001 4 hàng" pitchFamily="34" charset="0"/>
              </a:rPr>
              <a:t>phần</a:t>
            </a:r>
            <a:r>
              <a:rPr lang="en-US" sz="2400" b="1" smtClean="0">
                <a:latin typeface="HP001 4 hàng" pitchFamily="34" charset="0"/>
              </a:rPr>
              <a:t> ba- Luyện </a:t>
            </a:r>
            <a:r>
              <a:rPr lang="en-US" sz="2400" b="1" dirty="0" err="1">
                <a:latin typeface="HP001 4 hàng" pitchFamily="34" charset="0"/>
              </a:rPr>
              <a:t>tập</a:t>
            </a:r>
            <a:endParaRPr lang="en-US" sz="2400" b="1" dirty="0">
              <a:latin typeface="HP001 4 hàng" pitchFamily="34" charset="0"/>
            </a:endParaRPr>
          </a:p>
        </p:txBody>
      </p:sp>
      <p:sp>
        <p:nvSpPr>
          <p:cNvPr id="2" name="Text Box 413"/>
          <p:cNvSpPr txBox="1">
            <a:spLocks noChangeArrowheads="1"/>
          </p:cNvSpPr>
          <p:nvPr/>
        </p:nvSpPr>
        <p:spPr bwMode="auto">
          <a:xfrm>
            <a:off x="1699656" y="2706519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Text Box 413"/>
          <p:cNvSpPr txBox="1">
            <a:spLocks noChangeArrowheads="1"/>
          </p:cNvSpPr>
          <p:nvPr/>
        </p:nvSpPr>
        <p:spPr bwMode="auto">
          <a:xfrm>
            <a:off x="3667001" y="2174874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Text Box 413"/>
          <p:cNvSpPr txBox="1">
            <a:spLocks noChangeArrowheads="1"/>
          </p:cNvSpPr>
          <p:nvPr/>
        </p:nvSpPr>
        <p:spPr bwMode="auto">
          <a:xfrm>
            <a:off x="3667001" y="2730501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" name="Text Box 413"/>
          <p:cNvSpPr txBox="1">
            <a:spLocks noChangeArrowheads="1"/>
          </p:cNvSpPr>
          <p:nvPr/>
        </p:nvSpPr>
        <p:spPr bwMode="auto">
          <a:xfrm>
            <a:off x="5658097" y="2206305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Text Box 413"/>
          <p:cNvSpPr txBox="1">
            <a:spLocks noChangeArrowheads="1"/>
          </p:cNvSpPr>
          <p:nvPr/>
        </p:nvSpPr>
        <p:spPr bwMode="auto">
          <a:xfrm>
            <a:off x="5563094" y="2730501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" name="Text Box 413"/>
          <p:cNvSpPr txBox="1">
            <a:spLocks noChangeArrowheads="1"/>
          </p:cNvSpPr>
          <p:nvPr/>
        </p:nvSpPr>
        <p:spPr bwMode="auto">
          <a:xfrm>
            <a:off x="7786688" y="217487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" name="Text Box 413"/>
          <p:cNvSpPr txBox="1">
            <a:spLocks noChangeArrowheads="1"/>
          </p:cNvSpPr>
          <p:nvPr/>
        </p:nvSpPr>
        <p:spPr bwMode="auto">
          <a:xfrm>
            <a:off x="7786688" y="2730501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2" grpId="0"/>
      <p:bldP spid="6553" grpId="0"/>
      <p:bldP spid="6554" grpId="0"/>
      <p:bldP spid="6555" grpId="0"/>
      <p:bldP spid="6556" grpId="0"/>
      <p:bldP spid="6557" grpId="0"/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B5F20D-BB83-4F8C-A8D5-DEE5DC230B4B}" type="datetime1">
              <a:rPr lang="vi-VN"/>
              <a:pPr/>
              <a:t>25/04/2020</a:t>
            </a:fld>
            <a:endParaRPr lang="en-US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NGUYỄN THỊ THANH HUYỀN</a:t>
            </a: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FBF50-3E87-40FF-BDBC-8F56307B86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7" name="Rectangle 3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8198" name="Rectangle 34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8199" name="Rectangle 34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820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72" name="Text Box 2124"/>
          <p:cNvSpPr txBox="1">
            <a:spLocks noChangeArrowheads="1"/>
          </p:cNvSpPr>
          <p:nvPr/>
        </p:nvSpPr>
        <p:spPr bwMode="auto">
          <a:xfrm>
            <a:off x="685800" y="1786235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73" name="Text Box 2125"/>
          <p:cNvSpPr txBox="1">
            <a:spLocks noChangeArrowheads="1"/>
          </p:cNvSpPr>
          <p:nvPr/>
        </p:nvSpPr>
        <p:spPr bwMode="auto">
          <a:xfrm>
            <a:off x="533400" y="2349501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</a:t>
            </a:r>
            <a:r>
              <a:rPr lang="en-US" sz="2400" b="1" dirty="0"/>
              <a:t>3 x 6 =</a:t>
            </a:r>
          </a:p>
        </p:txBody>
      </p:sp>
      <p:sp>
        <p:nvSpPr>
          <p:cNvPr id="55381" name="Text Box 2133"/>
          <p:cNvSpPr txBox="1">
            <a:spLocks noChangeArrowheads="1"/>
          </p:cNvSpPr>
          <p:nvPr/>
        </p:nvSpPr>
        <p:spPr bwMode="auto">
          <a:xfrm>
            <a:off x="2514600" y="23495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</a:t>
            </a:r>
            <a:r>
              <a:rPr lang="en-US" sz="2400" b="1" dirty="0"/>
              <a:t>3 x 9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27 : 3  =</a:t>
            </a:r>
          </a:p>
        </p:txBody>
      </p:sp>
      <p:sp>
        <p:nvSpPr>
          <p:cNvPr id="55383" name="Text Box 2135"/>
          <p:cNvSpPr txBox="1">
            <a:spLocks noChangeArrowheads="1"/>
          </p:cNvSpPr>
          <p:nvPr/>
        </p:nvSpPr>
        <p:spPr bwMode="auto">
          <a:xfrm>
            <a:off x="4800600" y="22860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</a:t>
            </a:r>
            <a:r>
              <a:rPr lang="en-US" sz="2400" b="1" dirty="0"/>
              <a:t>3 x 3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  9 : 3  =</a:t>
            </a:r>
          </a:p>
        </p:txBody>
      </p:sp>
      <p:sp>
        <p:nvSpPr>
          <p:cNvPr id="55385" name="Text Box 2137"/>
          <p:cNvSpPr txBox="1">
            <a:spLocks noChangeArrowheads="1"/>
          </p:cNvSpPr>
          <p:nvPr/>
        </p:nvSpPr>
        <p:spPr bwMode="auto">
          <a:xfrm>
            <a:off x="6629400" y="22860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  3 x 1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  3 : 3  =</a:t>
            </a:r>
          </a:p>
        </p:txBody>
      </p:sp>
      <p:sp>
        <p:nvSpPr>
          <p:cNvPr id="8213" name="Text Box 305"/>
          <p:cNvSpPr txBox="1">
            <a:spLocks noChangeArrowheads="1"/>
          </p:cNvSpPr>
          <p:nvPr/>
        </p:nvSpPr>
        <p:spPr bwMode="auto">
          <a:xfrm>
            <a:off x="1066800" y="190500"/>
            <a:ext cx="624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00"/>
                </a:solidFill>
                <a:latin typeface="HP001 4 hàng" pitchFamily="34" charset="0"/>
              </a:rPr>
              <a:t>Thứ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itchFamily="34" charset="0"/>
              </a:rPr>
              <a:t>ba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itchFamily="34" charset="0"/>
              </a:rPr>
              <a:t>ngày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 21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tháng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4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2020</a:t>
            </a:r>
            <a:endParaRPr lang="en-US" sz="2400" b="1" dirty="0">
              <a:solidFill>
                <a:srgbClr val="000000"/>
              </a:solidFill>
              <a:latin typeface="HP001 4 hàng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000000"/>
                </a:solidFill>
                <a:latin typeface="HP001 4 hàng" pitchFamily="34" charset="0"/>
              </a:rPr>
              <a:t>Toán</a:t>
            </a:r>
            <a:r>
              <a:rPr lang="en-US" sz="2400" b="1" u="sng" dirty="0">
                <a:solidFill>
                  <a:srgbClr val="000000"/>
                </a:solidFill>
                <a:latin typeface="HP001 4 hàng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          </a:t>
            </a:r>
            <a:r>
              <a:rPr lang="en-US" sz="2400" b="1" dirty="0" err="1" smtClean="0">
                <a:latin typeface="HP001 4 hàng" pitchFamily="34" charset="0"/>
              </a:rPr>
              <a:t>Một</a:t>
            </a:r>
            <a:r>
              <a:rPr lang="en-US" sz="2400" b="1" dirty="0" smtClean="0">
                <a:latin typeface="HP001 4 hàng" pitchFamily="34" charset="0"/>
              </a:rPr>
              <a:t> </a:t>
            </a:r>
            <a:r>
              <a:rPr lang="en-US" sz="2400" b="1" dirty="0" err="1" smtClean="0">
                <a:latin typeface="HP001 4 hàng" pitchFamily="34" charset="0"/>
              </a:rPr>
              <a:t>phần</a:t>
            </a:r>
            <a:r>
              <a:rPr lang="en-US" sz="2400" b="1" dirty="0" smtClean="0">
                <a:latin typeface="HP001 4 hàng" pitchFamily="34" charset="0"/>
              </a:rPr>
              <a:t> </a:t>
            </a:r>
            <a:r>
              <a:rPr lang="en-US" sz="2400" b="1" dirty="0" err="1" smtClean="0">
                <a:latin typeface="HP001 4 hàng" pitchFamily="34" charset="0"/>
              </a:rPr>
              <a:t>ba</a:t>
            </a:r>
            <a:r>
              <a:rPr lang="en-US" sz="2400" b="1" dirty="0" smtClean="0">
                <a:latin typeface="HP001 4 hàng" pitchFamily="34" charset="0"/>
              </a:rPr>
              <a:t>   </a:t>
            </a:r>
            <a:r>
              <a:rPr lang="en-US" sz="2400" b="1" dirty="0" err="1">
                <a:latin typeface="HP001 4 hàng" pitchFamily="34" charset="0"/>
              </a:rPr>
              <a:t>Luyện</a:t>
            </a:r>
            <a:r>
              <a:rPr lang="en-US" sz="2400" b="1" dirty="0">
                <a:latin typeface="HP001 4 hàng" pitchFamily="34" charset="0"/>
              </a:rPr>
              <a:t> </a:t>
            </a:r>
            <a:r>
              <a:rPr lang="en-US" sz="2400" b="1" dirty="0" err="1">
                <a:latin typeface="HP001 4 hàng" pitchFamily="34" charset="0"/>
              </a:rPr>
              <a:t>tập</a:t>
            </a:r>
            <a:endParaRPr lang="en-US" sz="2400" b="1" dirty="0">
              <a:latin typeface="HP001 4 hàng" pitchFamily="34" charset="0"/>
            </a:endParaRPr>
          </a:p>
        </p:txBody>
      </p:sp>
      <p:sp>
        <p:nvSpPr>
          <p:cNvPr id="55377" name="Text Box 2129"/>
          <p:cNvSpPr txBox="1">
            <a:spLocks noChangeArrowheads="1"/>
          </p:cNvSpPr>
          <p:nvPr/>
        </p:nvSpPr>
        <p:spPr bwMode="auto">
          <a:xfrm>
            <a:off x="3733800" y="2349500"/>
            <a:ext cx="58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27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" name="Text Box 2129"/>
          <p:cNvSpPr txBox="1">
            <a:spLocks noChangeArrowheads="1"/>
          </p:cNvSpPr>
          <p:nvPr/>
        </p:nvSpPr>
        <p:spPr bwMode="auto">
          <a:xfrm>
            <a:off x="5955506" y="2304988"/>
            <a:ext cx="58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Text Box 2129"/>
          <p:cNvSpPr txBox="1">
            <a:spLocks noChangeArrowheads="1"/>
          </p:cNvSpPr>
          <p:nvPr/>
        </p:nvSpPr>
        <p:spPr bwMode="auto">
          <a:xfrm>
            <a:off x="7784306" y="2286000"/>
            <a:ext cx="58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Text Box 2129"/>
          <p:cNvSpPr txBox="1">
            <a:spLocks noChangeArrowheads="1"/>
          </p:cNvSpPr>
          <p:nvPr/>
        </p:nvSpPr>
        <p:spPr bwMode="auto">
          <a:xfrm>
            <a:off x="1700212" y="2349501"/>
            <a:ext cx="585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" name="Text Box 2129"/>
          <p:cNvSpPr txBox="1">
            <a:spLocks noChangeArrowheads="1"/>
          </p:cNvSpPr>
          <p:nvPr/>
        </p:nvSpPr>
        <p:spPr bwMode="auto">
          <a:xfrm>
            <a:off x="1771464" y="2841173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519801" y="2857501"/>
            <a:ext cx="1156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18 : 3 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72" grpId="0"/>
      <p:bldP spid="55373" grpId="0"/>
      <p:bldP spid="55381" grpId="0"/>
      <p:bldP spid="55383" grpId="0"/>
      <p:bldP spid="55385" grpId="0"/>
      <p:bldP spid="55377" grpId="0"/>
      <p:bldP spid="2" grpId="0"/>
      <p:bldP spid="3" grpId="0"/>
      <p:bldP spid="4" grpId="0"/>
      <p:bldP spid="5" grpId="0"/>
      <p:bldP spid="8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F510EF-0310-4360-81F5-B45BA26E850C}" type="datetime1">
              <a:rPr lang="vi-VN"/>
              <a:pPr/>
              <a:t>25/04/2020</a:t>
            </a:fld>
            <a:endParaRPr lang="en-US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NGUYỄN THỊ THANH HUYỀN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F8542-DC7A-49A8-B094-E8770F4A7E1A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575" name="Text Box 399"/>
          <p:cNvSpPr txBox="1">
            <a:spLocks noChangeArrowheads="1"/>
          </p:cNvSpPr>
          <p:nvPr/>
        </p:nvSpPr>
        <p:spPr bwMode="auto">
          <a:xfrm>
            <a:off x="685801" y="3111501"/>
            <a:ext cx="164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576" name="Text Box 400"/>
          <p:cNvSpPr txBox="1">
            <a:spLocks noChangeArrowheads="1"/>
          </p:cNvSpPr>
          <p:nvPr/>
        </p:nvSpPr>
        <p:spPr bwMode="auto">
          <a:xfrm>
            <a:off x="304800" y="3619501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3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400" b="1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:   15kg </a:t>
            </a:r>
            <a:r>
              <a:rPr lang="en-US" sz="2400" b="1" dirty="0" err="1" smtClean="0">
                <a:solidFill>
                  <a:srgbClr val="0000FF"/>
                </a:solidFill>
                <a:latin typeface=".VnTime" pitchFamily="34" charset="0"/>
              </a:rPr>
              <a:t>gạo</a:t>
            </a:r>
            <a:endParaRPr lang="en-US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50577" name="Rectangle 401"/>
          <p:cNvSpPr>
            <a:spLocks noChangeArrowheads="1"/>
          </p:cNvSpPr>
          <p:nvPr/>
        </p:nvSpPr>
        <p:spPr bwMode="auto">
          <a:xfrm>
            <a:off x="304801" y="4064001"/>
            <a:ext cx="2528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:…...kg </a:t>
            </a:r>
            <a:r>
              <a:rPr lang="en-US" sz="2400" b="1" dirty="0" err="1" smtClean="0">
                <a:solidFill>
                  <a:srgbClr val="0000FF"/>
                </a:solidFill>
                <a:latin typeface=".VnTime" pitchFamily="34" charset="0"/>
              </a:rPr>
              <a:t>gạo</a:t>
            </a:r>
            <a:r>
              <a:rPr lang="en-US" sz="2400" b="1" dirty="0" smtClean="0">
                <a:solidFill>
                  <a:srgbClr val="0000FF"/>
                </a:solidFill>
                <a:latin typeface=".VnTime" pitchFamily="34" charset="0"/>
              </a:rPr>
              <a:t>?</a:t>
            </a:r>
            <a:endParaRPr lang="en-US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50579" name="Text Box 403"/>
          <p:cNvSpPr txBox="1">
            <a:spLocks noChangeArrowheads="1"/>
          </p:cNvSpPr>
          <p:nvPr/>
        </p:nvSpPr>
        <p:spPr bwMode="auto">
          <a:xfrm>
            <a:off x="5181600" y="3302001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580" name="Text Box 404"/>
          <p:cNvSpPr txBox="1">
            <a:spLocks noChangeArrowheads="1"/>
          </p:cNvSpPr>
          <p:nvPr/>
        </p:nvSpPr>
        <p:spPr bwMode="auto">
          <a:xfrm>
            <a:off x="3962400" y="3810000"/>
            <a:ext cx="4953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.VnTime" pitchFamily="34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  :  3  =  5 (kg)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5 kg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Text Box 405"/>
          <p:cNvSpPr txBox="1">
            <a:spLocks noChangeArrowheads="1"/>
          </p:cNvSpPr>
          <p:nvPr/>
        </p:nvSpPr>
        <p:spPr bwMode="auto">
          <a:xfrm>
            <a:off x="457200" y="19685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4.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gam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50583" name="Line 407"/>
          <p:cNvSpPr>
            <a:spLocks noChangeShapeType="1"/>
          </p:cNvSpPr>
          <p:nvPr/>
        </p:nvSpPr>
        <p:spPr bwMode="auto">
          <a:xfrm>
            <a:off x="2895600" y="23241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5" name="Line 409"/>
          <p:cNvSpPr>
            <a:spLocks noChangeShapeType="1"/>
          </p:cNvSpPr>
          <p:nvPr/>
        </p:nvSpPr>
        <p:spPr bwMode="auto">
          <a:xfrm>
            <a:off x="6172200" y="23241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Text Box 305"/>
          <p:cNvSpPr txBox="1">
            <a:spLocks noChangeArrowheads="1"/>
          </p:cNvSpPr>
          <p:nvPr/>
        </p:nvSpPr>
        <p:spPr bwMode="auto">
          <a:xfrm>
            <a:off x="1066800" y="2540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err="1">
                <a:solidFill>
                  <a:srgbClr val="000000"/>
                </a:solidFill>
                <a:latin typeface="HP001 4 hàng" pitchFamily="34" charset="0"/>
              </a:rPr>
              <a:t>Thứ</a:t>
            </a:r>
            <a:r>
              <a:rPr lang="en-US" sz="2400" b="1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hai </a:t>
            </a:r>
            <a:r>
              <a:rPr lang="en-US" sz="2400" b="1" err="1">
                <a:solidFill>
                  <a:srgbClr val="000000"/>
                </a:solidFill>
                <a:latin typeface="HP001 4 hàng" pitchFamily="34" charset="0"/>
              </a:rPr>
              <a:t>ngày</a:t>
            </a:r>
            <a:r>
              <a:rPr lang="en-US" sz="2400" b="1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27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tháng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4 </a:t>
            </a:r>
            <a:r>
              <a:rPr lang="en-US" sz="2400" b="1" dirty="0" err="1">
                <a:solidFill>
                  <a:srgbClr val="000000"/>
                </a:solidFill>
                <a:latin typeface="HP001 4 hàng" pitchFamily="34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2020</a:t>
            </a:r>
            <a:endParaRPr lang="en-US" sz="2400" b="1" dirty="0">
              <a:solidFill>
                <a:srgbClr val="000000"/>
              </a:solidFill>
              <a:latin typeface="HP001 4 hàng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000000"/>
                </a:solidFill>
                <a:latin typeface="HP001 4 hàng" pitchFamily="34" charset="0"/>
              </a:rPr>
              <a:t>Toán</a:t>
            </a:r>
            <a:r>
              <a:rPr lang="en-US" sz="2400" b="1" u="sng" dirty="0">
                <a:solidFill>
                  <a:srgbClr val="000000"/>
                </a:solidFill>
                <a:latin typeface="HP001 4 hàng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HP001 4 hàng" pitchFamily="34" charset="0"/>
              </a:rPr>
              <a:t>          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HP001 4 hàng" pitchFamily="34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itchFamily="34" charset="0"/>
              </a:rPr>
              <a:t>Một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itchFamily="34" charset="0"/>
              </a:rPr>
              <a:t>phần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HP001 4 hàng" pitchFamily="34" charset="0"/>
              </a:rPr>
              <a:t>ba </a:t>
            </a:r>
            <a:r>
              <a:rPr lang="en-US" sz="2400" b="1" dirty="0" smtClean="0">
                <a:solidFill>
                  <a:srgbClr val="000000"/>
                </a:solidFill>
                <a:latin typeface="HP001 4 hàng" pitchFamily="34" charset="0"/>
              </a:rPr>
              <a:t>- </a:t>
            </a:r>
            <a:r>
              <a:rPr lang="en-US" sz="2400" b="1" dirty="0" err="1" smtClean="0">
                <a:latin typeface="HP001 4 hàng" pitchFamily="34" charset="0"/>
              </a:rPr>
              <a:t>Luyện</a:t>
            </a:r>
            <a:r>
              <a:rPr lang="en-US" sz="2400" b="1" dirty="0" smtClean="0">
                <a:latin typeface="HP001 4 hàng" pitchFamily="34" charset="0"/>
              </a:rPr>
              <a:t> </a:t>
            </a:r>
            <a:r>
              <a:rPr lang="en-US" sz="2400" b="1" dirty="0" err="1">
                <a:latin typeface="HP001 4 hàng" pitchFamily="34" charset="0"/>
              </a:rPr>
              <a:t>tập</a:t>
            </a:r>
            <a:endParaRPr lang="en-US" sz="2400" b="1" dirty="0"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5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75" grpId="0"/>
      <p:bldP spid="50576" grpId="0"/>
      <p:bldP spid="50577" grpId="0"/>
      <p:bldP spid="50579" grpId="0"/>
      <p:bldP spid="50580" grpId="0"/>
      <p:bldP spid="50583" grpId="0" animBg="1"/>
      <p:bldP spid="505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973</TotalTime>
  <Words>436</Words>
  <Application>Microsoft Office PowerPoint</Application>
  <PresentationFormat>On-screen Show (16:10)</PresentationFormat>
  <Paragraphs>125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Equity</vt:lpstr>
      <vt:lpstr>Chart</vt:lpstr>
      <vt:lpstr>PowerPoint Presentation</vt:lpstr>
      <vt:lpstr>PowerPoint Presentation</vt:lpstr>
      <vt:lpstr>PowerPoint Presentation</vt:lpstr>
      <vt:lpstr>Bài 2/tr.114: Hình nào có      số ô vuông được tô màu?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136</cp:revision>
  <dcterms:created xsi:type="dcterms:W3CDTF">2015-01-19T14:55:22Z</dcterms:created>
  <dcterms:modified xsi:type="dcterms:W3CDTF">2020-04-25T15:33:25Z</dcterms:modified>
</cp:coreProperties>
</file>