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8" r:id="rId2"/>
    <p:sldId id="293" r:id="rId3"/>
    <p:sldId id="269" r:id="rId4"/>
    <p:sldId id="285" r:id="rId5"/>
    <p:sldId id="291" r:id="rId6"/>
    <p:sldId id="278" r:id="rId7"/>
    <p:sldId id="308" r:id="rId8"/>
    <p:sldId id="294" r:id="rId9"/>
    <p:sldId id="298" r:id="rId10"/>
    <p:sldId id="299" r:id="rId11"/>
    <p:sldId id="301" r:id="rId12"/>
    <p:sldId id="276" r:id="rId13"/>
    <p:sldId id="280" r:id="rId14"/>
    <p:sldId id="271" r:id="rId15"/>
    <p:sldId id="304" r:id="rId16"/>
    <p:sldId id="296" r:id="rId17"/>
    <p:sldId id="277" r:id="rId18"/>
    <p:sldId id="297" r:id="rId19"/>
    <p:sldId id="305" r:id="rId20"/>
    <p:sldId id="284" r:id="rId21"/>
    <p:sldId id="306" r:id="rId22"/>
    <p:sldId id="261" r:id="rId23"/>
    <p:sldId id="30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0033CC"/>
    <a:srgbClr val="BE02B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755" autoAdjust="0"/>
    <p:restoredTop sz="92181" autoAdjust="0"/>
  </p:normalViewPr>
  <p:slideViewPr>
    <p:cSldViewPr snapToGrid="0">
      <p:cViewPr>
        <p:scale>
          <a:sx n="50" d="100"/>
          <a:sy n="50" d="100"/>
        </p:scale>
        <p:origin x="-1410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89310-37EB-4805-9343-6AE6ED586036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CE26F-923A-4B9F-8C8B-0ABF41BC70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21/04/2020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806" y="3598992"/>
            <a:ext cx="10372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4400" dirty="0">
              <a:solidFill>
                <a:srgbClr val="0070C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31621" y="5276940"/>
            <a:ext cx="1012614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2398" y="2330548"/>
            <a:ext cx="9508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Kiểm</a:t>
            </a:r>
            <a:r>
              <a:rPr lang="en-US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cũ</a:t>
            </a:r>
            <a:endParaRPr lang="en-US" sz="8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88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19999" y="470943"/>
            <a:ext cx="43252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b="1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alt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đọc câu:</a:t>
            </a:r>
            <a:endParaRPr lang="en-US" alt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85800" y="1889760"/>
            <a:ext cx="10744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smtClean="0">
                <a:latin typeface="Arial" pitchFamily="34" charset="0"/>
                <a:cs typeface="Arial" pitchFamily="34" charset="0"/>
              </a:rPr>
              <a:t>Mỗi người hãy cầm một nắm thóc đã ngâm nước rồi vừa chạy đàn, vừa niệm phật</a:t>
            </a:r>
            <a:endParaRPr lang="en-US" sz="4400" b="1" i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29590" y="4347210"/>
            <a:ext cx="1107186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smtClean="0">
                <a:latin typeface="Arial" pitchFamily="34" charset="0"/>
                <a:cs typeface="Arial" pitchFamily="34" charset="0"/>
              </a:rPr>
              <a:t>Quan lập tức cho bắt chú tiểu vì chỉ có kẻ có tật mới hay giật mình.</a:t>
            </a:r>
            <a:r>
              <a:rPr lang="en-US" sz="4400" b="1" i="1" smtClean="0">
                <a:latin typeface="Arial" pitchFamily="34" charset="0"/>
                <a:cs typeface="Arial" pitchFamily="34" charset="0"/>
              </a:rPr>
              <a:t> </a:t>
            </a:r>
            <a:endParaRPr lang="en-US" sz="4400" b="1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Đường kết nối thẳng 5"/>
          <p:cNvCxnSpPr/>
          <p:nvPr/>
        </p:nvCxnSpPr>
        <p:spPr>
          <a:xfrm rot="5400000">
            <a:off x="3619500" y="2914650"/>
            <a:ext cx="6096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Đường kết nối thẳng 7"/>
          <p:cNvCxnSpPr/>
          <p:nvPr/>
        </p:nvCxnSpPr>
        <p:spPr>
          <a:xfrm rot="5400000">
            <a:off x="8305800" y="4629150"/>
            <a:ext cx="6096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043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895350" y="2200186"/>
            <a:ext cx="106299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smtClean="0">
                <a:latin typeface="Arial" pitchFamily="34" charset="0"/>
                <a:cs typeface="Arial" pitchFamily="34" charset="0"/>
              </a:rPr>
              <a:t>Đọc phân biệt lời các nhân vật:</a:t>
            </a:r>
          </a:p>
          <a:p>
            <a:r>
              <a:rPr lang="vi-VN" sz="4400" b="1" smtClean="0">
                <a:latin typeface="Arial" pitchFamily="34" charset="0"/>
                <a:cs typeface="Arial" pitchFamily="34" charset="0"/>
              </a:rPr>
              <a:t>Lời bẩm báo của hai người đàn bà: giọng mếu máo, ấm ức, đau khổ</a:t>
            </a:r>
          </a:p>
          <a:p>
            <a:r>
              <a:rPr lang="en-US" sz="4400" b="1" smtClean="0">
                <a:latin typeface="Arial" pitchFamily="34" charset="0"/>
                <a:cs typeface="Arial" pitchFamily="34" charset="0"/>
              </a:rPr>
              <a:t>Lời quan án: ôn tồn, nghiêm nghị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723900" y="942886"/>
            <a:ext cx="11468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này cần đọc với giọng như thế nào?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47650" y="624840"/>
            <a:ext cx="1150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4400" b="1" i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 làm gì?</a:t>
            </a:r>
            <a:endParaRPr lang="en-US" sz="4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57200" y="2400300"/>
            <a:ext cx="11734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đường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nhờ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mất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cắp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.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nọ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tố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cáo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kia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trộm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xmlns="" val="332918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ết quả hình ảnh cho hinh anh mo soi t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 descr="Kết quả hình ảnh cho hinh anh mo soi t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1450" y="232410"/>
            <a:ext cx="1170432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biện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pháp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cắp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tấm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500" y="1836420"/>
            <a:ext cx="116433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 smtClean="0"/>
              <a:t>- Cho đòi người làm chứng nhưng không có người làm chứng.</a:t>
            </a:r>
            <a:endParaRPr lang="vi-VN" sz="4400" b="1" dirty="0" smtClean="0"/>
          </a:p>
          <a:p>
            <a:r>
              <a:rPr lang="vi-VN" sz="4400" b="1" dirty="0" smtClean="0"/>
              <a:t>- Tìm chứng cứ ở nhà hai người đàn bà nhưng không tìm được.</a:t>
            </a:r>
            <a:endParaRPr lang="vi-VN" sz="4400" b="1" dirty="0" smtClean="0"/>
          </a:p>
          <a:p>
            <a:r>
              <a:rPr lang="vi-VN" sz="4400" b="1" dirty="0" smtClean="0"/>
              <a:t>- Quan sát biểu hiện, cảm xúc của hai người bằng cách cho chia đôi tấm vải.</a:t>
            </a:r>
          </a:p>
        </p:txBody>
      </p:sp>
    </p:spTree>
    <p:extLst>
      <p:ext uri="{BB962C8B-B14F-4D97-AF65-F5344CB8AC3E}">
        <p14:creationId xmlns:p14="http://schemas.microsoft.com/office/powerpoint/2010/main" xmlns="" val="332918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248400" y="582168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chạy</a:t>
            </a: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>
                <a:solidFill>
                  <a:srgbClr val="9933FF"/>
                </a:solidFill>
              </a:rPr>
              <a:t>đàn</a:t>
            </a:r>
            <a:endParaRPr lang="en-US" sz="2800" b="1" dirty="0">
              <a:solidFill>
                <a:srgbClr val="9933FF"/>
              </a:solidFill>
            </a:endParaRPr>
          </a:p>
        </p:txBody>
      </p:sp>
      <p:sp>
        <p:nvSpPr>
          <p:cNvPr id="32" name="Text Box 25"/>
          <p:cNvSpPr txBox="1">
            <a:spLocks noChangeArrowheads="1"/>
          </p:cNvSpPr>
          <p:nvPr/>
        </p:nvSpPr>
        <p:spPr bwMode="auto">
          <a:xfrm>
            <a:off x="6233160" y="537972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33FF"/>
                </a:solidFill>
              </a:rPr>
              <a:t> </a:t>
            </a:r>
            <a:r>
              <a:rPr lang="en-US" sz="2800" b="1" dirty="0" err="1">
                <a:solidFill>
                  <a:srgbClr val="9933FF"/>
                </a:solidFill>
              </a:rPr>
              <a:t>đàn</a:t>
            </a:r>
            <a:endParaRPr lang="en-US" sz="2800" b="1" dirty="0">
              <a:solidFill>
                <a:srgbClr val="9933FF"/>
              </a:solidFill>
            </a:endParaRPr>
          </a:p>
        </p:txBody>
      </p:sp>
      <p:pic>
        <p:nvPicPr>
          <p:cNvPr id="14338" name="Picture 2" descr="Hình ảnh có liên qu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55910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con vat\abc_clip_image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5689600" cy="57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user\Pictures\con vat\Mai Cha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7600" y="533401"/>
            <a:ext cx="5630333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27200" y="6324601"/>
            <a:ext cx="2235200" cy="4619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cửi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3600" y="5943601"/>
            <a:ext cx="4267200" cy="4619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cửi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ết quả hình ảnh cho hinh anh mo soi t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 descr="Kết quả hình ảnh cho hinh anh mo soi th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914400"/>
            <a:ext cx="114833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smtClean="0">
                <a:solidFill>
                  <a:srgbClr val="FF0000"/>
                </a:solidFill>
              </a:rPr>
              <a:t>Vì sao quan cho rằng người không khóc chính là người lấy cắp?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457200" y="2602716"/>
            <a:ext cx="11506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4400" b="1" smtClean="0">
                <a:solidFill>
                  <a:prstClr val="black"/>
                </a:solidFill>
              </a:rPr>
              <a:t>- Vì quan hiểu chỉ có người có công sức làm ra của cải mới xót xa, tiếc nuối những gì mình bỏ công sức làm ra.</a:t>
            </a:r>
          </a:p>
        </p:txBody>
      </p:sp>
    </p:spTree>
    <p:extLst>
      <p:ext uri="{BB962C8B-B14F-4D97-AF65-F5344CB8AC3E}">
        <p14:creationId xmlns:p14="http://schemas.microsoft.com/office/powerpoint/2010/main" xmlns="" val="332918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36884" y="571500"/>
            <a:ext cx="118551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3/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Kể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tìm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trộm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4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chùa?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81000" y="2145030"/>
            <a:ext cx="1148715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Cho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gọi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hết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sư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vãi,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ăn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chùa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ra,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giao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nắm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đã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ngâm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nước,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họ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cầm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nắm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đó,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chạy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niệm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Phật.</a:t>
            </a:r>
            <a:endParaRPr lang="en-US" sz="4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33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38150" y="807720"/>
            <a:ext cx="1126236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đòn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trộm</a:t>
            </a:r>
            <a:r>
              <a:rPr lang="en-US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Đức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Phật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thiêng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. Ai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Phật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nảy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mầm</a:t>
            </a:r>
            <a:r>
              <a:rPr lang="en-US" sz="4400" b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400" b="1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22909" y="3192780"/>
            <a:ext cx="11308081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Đứng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sát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chạy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đàn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tiểu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thỉnh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thoảng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hé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bàn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cầm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xem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tức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bắt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tật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mới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giật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mình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xmlns="" val="129133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1" y="762000"/>
            <a:ext cx="564303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user\Pictures\con vat\news_20120508_004326 dàn cú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857250"/>
            <a:ext cx="582506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5849719"/>
            <a:ext cx="62484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vãi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đàn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cúng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phật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4800" y="5943601"/>
            <a:ext cx="12192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Đàn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6806" y="3598992"/>
            <a:ext cx="10372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4400" dirty="0">
              <a:solidFill>
                <a:srgbClr val="0070C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31621" y="5276940"/>
            <a:ext cx="1012614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81000" y="365760"/>
            <a:ext cx="11811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4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ta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vượt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đèo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15289" y="1680210"/>
            <a:ext cx="106509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Đèo Giàng, Đèo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Gió</a:t>
            </a: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đèo 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Cao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Bắc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81000" y="2491740"/>
            <a:ext cx="11811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2/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thấy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44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1986915" y="3937000"/>
            <a:ext cx="502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a. Qua.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882140" y="4610100"/>
            <a:ext cx="5791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b. Lại vượt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863090" y="5276850"/>
            <a:ext cx="7696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c. Tới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748790" y="5840909"/>
            <a:ext cx="5791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3 ý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3" name="Oval 13"/>
          <p:cNvSpPr>
            <a:spLocks noChangeArrowheads="1"/>
          </p:cNvSpPr>
          <p:nvPr/>
        </p:nvSpPr>
        <p:spPr bwMode="auto">
          <a:xfrm>
            <a:off x="1543050" y="5943600"/>
            <a:ext cx="952500" cy="5524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88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384810"/>
            <a:ext cx="1188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4/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sao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?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Chọn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sz="44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: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11479" y="2057400"/>
            <a:ext cx="1096137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a/ 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thóc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nảy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mầm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92430" y="3524250"/>
            <a:ext cx="1134237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b/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thường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lo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lắng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sẽ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lộ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59079" y="5067300"/>
            <a:ext cx="1193292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c/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Vì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thời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gian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thu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thập</a:t>
            </a:r>
            <a:r>
              <a:rPr lang="en-US" sz="4400" b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n-US" sz="4400" b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cứ.</a:t>
            </a:r>
            <a:endParaRPr lang="en-US" sz="4400" b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38150" y="3604260"/>
            <a:ext cx="594360" cy="57912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 b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33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104900" y="742950"/>
            <a:ext cx="9715499" cy="16004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Nhờ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đâu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phá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06400" y="3505201"/>
            <a:ext cx="11480800" cy="23495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phá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vụ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nhờ: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minh,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quyết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đoán;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nắm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vững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điểm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tâm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phạm</a:t>
            </a:r>
            <a:r>
              <a:rPr lang="en-US" sz="4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tội. </a:t>
            </a:r>
            <a:endParaRPr lang="en-US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204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  <a:cs typeface="Arial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u="sng" dirty="0" err="1" smtClean="0">
                <a:solidFill>
                  <a:srgbClr val="0000FF"/>
                </a:solidFill>
                <a:cs typeface="Arial" pitchFamily="34" charset="0"/>
              </a:rPr>
              <a:t>Tập</a:t>
            </a:r>
            <a:r>
              <a:rPr lang="en-US" altLang="en-US" sz="3200" u="sng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altLang="en-US" sz="3200" u="sng" dirty="0" err="1" smtClean="0">
                <a:solidFill>
                  <a:srgbClr val="0000FF"/>
                </a:solidFill>
                <a:cs typeface="Arial" pitchFamily="34" charset="0"/>
              </a:rPr>
              <a:t>đọc</a:t>
            </a:r>
            <a:endParaRPr lang="en-US" altLang="en-US" sz="3200" u="sng" dirty="0" smtClean="0">
              <a:solidFill>
                <a:srgbClr val="0000FF"/>
              </a:solidFill>
              <a:cs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err="1" smtClean="0">
                <a:solidFill>
                  <a:srgbClr val="FF0000"/>
                </a:solidFill>
                <a:cs typeface="Arial" pitchFamily="34" charset="0"/>
              </a:rPr>
              <a:t>Phân</a:t>
            </a:r>
            <a:r>
              <a:rPr lang="en-US" altLang="en-US" sz="6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 smtClean="0">
                <a:solidFill>
                  <a:srgbClr val="FF0000"/>
                </a:solidFill>
                <a:cs typeface="Arial" pitchFamily="34" charset="0"/>
              </a:rPr>
              <a:t>xử</a:t>
            </a:r>
            <a:r>
              <a:rPr lang="en-US" altLang="en-US" sz="6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 smtClean="0">
                <a:solidFill>
                  <a:srgbClr val="FF0000"/>
                </a:solidFill>
                <a:cs typeface="Arial" pitchFamily="34" charset="0"/>
              </a:rPr>
              <a:t>tài</a:t>
            </a:r>
            <a:r>
              <a:rPr lang="en-US" altLang="en-US" sz="6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 smtClean="0">
                <a:solidFill>
                  <a:srgbClr val="FF0000"/>
                </a:solidFill>
                <a:cs typeface="Arial" pitchFamily="34" charset="0"/>
              </a:rPr>
              <a:t>tình</a:t>
            </a:r>
            <a:endParaRPr lang="en-US" altLang="en-US" sz="6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67740" y="3162300"/>
            <a:ext cx="107594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4400" smtClean="0"/>
              <a:t>Nội dung chính của bài nói về vị quan án như thế nào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8210" y="4611350"/>
            <a:ext cx="108661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vi-VN" sz="4400" b="1" smtClean="0">
                <a:solidFill>
                  <a:srgbClr val="0033CC"/>
                </a:solidFill>
              </a:rPr>
              <a:t>- </a:t>
            </a:r>
            <a:r>
              <a:rPr lang="vi-VN" sz="4400" b="1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 ngợi trí thông minh và tài xử kiện của quan án</a:t>
            </a:r>
          </a:p>
          <a:p>
            <a:endParaRPr lang="vi-VN" sz="4400" b="1" smtClean="0">
              <a:solidFill>
                <a:srgbClr val="0033CC"/>
              </a:solidFill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028700" y="2289493"/>
            <a:ext cx="43624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4400" b="1" i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dung </a:t>
            </a:r>
          </a:p>
        </p:txBody>
      </p:sp>
    </p:spTree>
    <p:extLst>
      <p:ext uri="{BB962C8B-B14F-4D97-AF65-F5344CB8AC3E}">
        <p14:creationId xmlns:p14="http://schemas.microsoft.com/office/powerpoint/2010/main" xmlns="" val="177610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7" grpId="1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0" y="-31750"/>
            <a:ext cx="12192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cụ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biện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lễ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cúng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Phật,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rồi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hết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sư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vãi,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kẻ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ăn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ở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chùa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ra,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giao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cầm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nắm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     -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Chùa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mất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tiền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rõ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thủ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phạm.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Mỗi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hãy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cầm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nắm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ngâm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rồi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err="1">
                <a:latin typeface="Arial" pitchFamily="34" charset="0"/>
                <a:cs typeface="Arial" pitchFamily="34" charset="0"/>
              </a:rPr>
              <a:t>chạy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đàn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Phật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Đức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Phật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rất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linh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thiêng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Ai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gian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, Phật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tay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kẻ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đó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nảy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mầm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ngay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gian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sẽ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Mới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vài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vòng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chạy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thấy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thỉnh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thoảng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hé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bàn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tay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cầm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thóc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ra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xem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tức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cho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bắt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chỉ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kẻ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tật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mới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hay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giật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mình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Chú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tiểu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kia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đành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tội</a:t>
            </a:r>
            <a:r>
              <a:rPr lang="en-US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10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0980" y="339090"/>
            <a:ext cx="1181862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3/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lên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lòng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mến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đôn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hậu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b="1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421129" y="2278380"/>
            <a:ext cx="64032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Mận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ngọt</a:t>
            </a:r>
            <a:endParaRPr lang="en-US" sz="4400" b="1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428750" y="3078480"/>
            <a:ext cx="9867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Chị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rất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thảo</a:t>
            </a:r>
            <a:endParaRPr lang="en-US" sz="4400" b="1" dirty="0">
              <a:solidFill>
                <a:schemeClr val="hlin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47799" y="3802380"/>
            <a:ext cx="1074420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Ông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lành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hạt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gạo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hiền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như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suối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1504949" y="5459730"/>
            <a:ext cx="563881" cy="56388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504949" y="5302250"/>
            <a:ext cx="73734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d.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3 ý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0192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47650" y="487680"/>
            <a:ext cx="1162812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4/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ảnh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thiên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so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sánh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lòng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630679" y="2863850"/>
            <a:ext cx="50292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a.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Suối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400" b="1" dirty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630679" y="3503930"/>
            <a:ext cx="62484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b. Núi non, suối trong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30680" y="4113530"/>
            <a:ext cx="39624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c. Núi non</a:t>
            </a:r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1562100" y="3569969"/>
            <a:ext cx="666750" cy="60261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92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823854" y="784860"/>
            <a:ext cx="9024996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Nêu nội  dung chính</a:t>
            </a:r>
            <a:r>
              <a:rPr lang="en-US" sz="4400" i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của bài thơ.</a:t>
            </a:r>
            <a:endParaRPr lang="vi-VN" sz="4400" i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/>
          </p:cNvSpPr>
          <p:nvPr/>
        </p:nvSpPr>
        <p:spPr bwMode="auto">
          <a:xfrm>
            <a:off x="487680" y="2042160"/>
            <a:ext cx="11384280" cy="294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44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ngợi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Cao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mảnh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đất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địa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đặc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biệt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những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người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mến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khách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đôn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hậu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đang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gìn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giữ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biên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cương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Tổ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quốc</a:t>
            </a:r>
            <a:r>
              <a:rPr lang="en-US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0192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Kết quả hình ảnh cho hinh anh phan xu tai ti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0043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0745" y="25788"/>
            <a:ext cx="11460163" cy="204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200" dirty="0" smtClean="0">
                <a:solidFill>
                  <a:srgbClr val="0000FF"/>
                </a:solidFill>
                <a:cs typeface="Arial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u="sng" dirty="0" err="1" smtClean="0">
                <a:solidFill>
                  <a:srgbClr val="0000FF"/>
                </a:solidFill>
                <a:cs typeface="Arial" pitchFamily="34" charset="0"/>
              </a:rPr>
              <a:t>Tập</a:t>
            </a:r>
            <a:r>
              <a:rPr lang="en-US" altLang="en-US" sz="3200" u="sng" dirty="0">
                <a:solidFill>
                  <a:srgbClr val="0000FF"/>
                </a:solidFill>
                <a:cs typeface="Arial" pitchFamily="34" charset="0"/>
              </a:rPr>
              <a:t> </a:t>
            </a:r>
            <a:r>
              <a:rPr lang="en-US" altLang="en-US" sz="3200" u="sng" dirty="0" err="1" smtClean="0">
                <a:solidFill>
                  <a:srgbClr val="0000FF"/>
                </a:solidFill>
                <a:cs typeface="Arial" pitchFamily="34" charset="0"/>
              </a:rPr>
              <a:t>đọc</a:t>
            </a:r>
            <a:endParaRPr lang="en-US" altLang="en-US" sz="3200" u="sng" dirty="0" smtClean="0">
              <a:solidFill>
                <a:srgbClr val="0000FF"/>
              </a:solidFill>
              <a:cs typeface="Arial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6000" b="1" dirty="0" err="1" smtClean="0">
                <a:solidFill>
                  <a:srgbClr val="FF0000"/>
                </a:solidFill>
                <a:cs typeface="Arial" pitchFamily="34" charset="0"/>
              </a:rPr>
              <a:t>Phân</a:t>
            </a:r>
            <a:r>
              <a:rPr lang="en-US" altLang="en-US" sz="6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 smtClean="0">
                <a:solidFill>
                  <a:srgbClr val="FF0000"/>
                </a:solidFill>
                <a:cs typeface="Arial" pitchFamily="34" charset="0"/>
              </a:rPr>
              <a:t>xử</a:t>
            </a:r>
            <a:r>
              <a:rPr lang="en-US" altLang="en-US" sz="6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 smtClean="0">
                <a:solidFill>
                  <a:srgbClr val="FF0000"/>
                </a:solidFill>
                <a:cs typeface="Arial" pitchFamily="34" charset="0"/>
              </a:rPr>
              <a:t>tài</a:t>
            </a:r>
            <a:r>
              <a:rPr lang="en-US" altLang="en-US" sz="60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en-US" sz="6000" b="1" dirty="0" err="1" smtClean="0">
                <a:solidFill>
                  <a:srgbClr val="FF0000"/>
                </a:solidFill>
                <a:cs typeface="Arial" pitchFamily="34" charset="0"/>
              </a:rPr>
              <a:t>tình</a:t>
            </a:r>
            <a:endParaRPr lang="en-US" altLang="en-US" sz="6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610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19999" y="470943"/>
            <a:ext cx="27911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alt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đọc</a:t>
            </a:r>
            <a:endParaRPr lang="en-US" altLang="en-US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97655" y="1388305"/>
            <a:ext cx="664637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alt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alt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chia</a:t>
            </a:r>
            <a:r>
              <a:rPr lang="en-US" alt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alt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alt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altLang="en-US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7345" y="1396637"/>
            <a:ext cx="228780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 smtClean="0">
                <a:latin typeface="Arial" pitchFamily="34" charset="0"/>
                <a:cs typeface="Arial" pitchFamily="34" charset="0"/>
              </a:rPr>
              <a:t>(3 </a:t>
            </a:r>
            <a:r>
              <a:rPr lang="en-US" altLang="en-US" sz="4400" dirty="0" err="1" smtClean="0">
                <a:latin typeface="Arial" pitchFamily="34" charset="0"/>
                <a:cs typeface="Arial" pitchFamily="34" charset="0"/>
              </a:rPr>
              <a:t>đoạn</a:t>
            </a:r>
            <a:r>
              <a:rPr lang="en-US" altLang="en-US" sz="4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34340" y="4907459"/>
            <a:ext cx="746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3 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61950" y="2461260"/>
            <a:ext cx="112585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b="1" i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…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Bà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này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4400" b="1" i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trộm.</a:t>
            </a:r>
            <a:endParaRPr lang="en-US" sz="4400" b="1" i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72440" y="3547110"/>
            <a:ext cx="1046226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Đoạn</a:t>
            </a:r>
            <a:r>
              <a:rPr lang="en-US" sz="4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… </a:t>
            </a:r>
            <a:r>
              <a:rPr lang="en-US" sz="4400" b="1" i="1" dirty="0" err="1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4400" b="1" i="1" dirty="0" smtClean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kia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cúi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i="1" dirty="0" err="1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tội</a:t>
            </a:r>
            <a:r>
              <a:rPr lang="en-US" sz="4400" b="1" i="1" dirty="0">
                <a:solidFill>
                  <a:srgbClr val="9933FF"/>
                </a:solidFill>
                <a:latin typeface="Arial" pitchFamily="34" charset="0"/>
                <a:cs typeface="Arial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xmlns="" val="230043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19999" y="470943"/>
            <a:ext cx="39485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b="1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alt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đọc từ:</a:t>
            </a:r>
            <a:endParaRPr lang="en-US" alt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85800" y="1889760"/>
            <a:ext cx="7962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smtClean="0">
                <a:latin typeface="Arial" pitchFamily="34" charset="0"/>
                <a:cs typeface="Arial" pitchFamily="34" charset="0"/>
              </a:rPr>
              <a:t>rưng rưng, tra hỏi, lấy trộm,  </a:t>
            </a:r>
            <a:endParaRPr lang="en-US" sz="4400" b="1" i="1" dirty="0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24840" y="2899410"/>
            <a:ext cx="110718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smtClean="0">
                <a:latin typeface="Arial" pitchFamily="34" charset="0"/>
                <a:cs typeface="Arial" pitchFamily="34" charset="0"/>
              </a:rPr>
              <a:t>Ngẫm, ôn tồn, vãn cảnh, biện lễ, sư vãi.</a:t>
            </a:r>
            <a:r>
              <a:rPr lang="en-US" sz="4400" b="1" i="1" smtClean="0">
                <a:latin typeface="Arial" pitchFamily="34" charset="0"/>
                <a:cs typeface="Arial" pitchFamily="34" charset="0"/>
              </a:rPr>
              <a:t> </a:t>
            </a:r>
            <a:endParaRPr lang="en-US" sz="4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43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936</Words>
  <Application>Microsoft Office PowerPoint</Application>
  <PresentationFormat>Custom</PresentationFormat>
  <Paragraphs>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MayTinhDucDung</cp:lastModifiedBy>
  <cp:revision>269</cp:revision>
  <dcterms:created xsi:type="dcterms:W3CDTF">2017-11-24T09:12:01Z</dcterms:created>
  <dcterms:modified xsi:type="dcterms:W3CDTF">2020-04-21T08:23:18Z</dcterms:modified>
</cp:coreProperties>
</file>